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4"/>
  </p:sldMasterIdLst>
  <p:notesMasterIdLst>
    <p:notesMasterId r:id="rId17"/>
  </p:notesMasterIdLst>
  <p:sldIdLst>
    <p:sldId id="344" r:id="rId5"/>
    <p:sldId id="338" r:id="rId6"/>
    <p:sldId id="346" r:id="rId7"/>
    <p:sldId id="357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692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5" autoAdjust="0"/>
    <p:restoredTop sz="95238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is not a single battery model that does everything </a:t>
            </a:r>
          </a:p>
        </p:txBody>
      </p:sp>
    </p:spTree>
    <p:extLst>
      <p:ext uri="{BB962C8B-B14F-4D97-AF65-F5344CB8AC3E}">
        <p14:creationId xmlns:p14="http://schemas.microsoft.com/office/powerpoint/2010/main" val="2245326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308CE4-2416-024D-0366-8245D71D31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788743" y="12124872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71BEAE-78E1-430B-A004-F72676505B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hf hdr="0" ft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5196" y="4225769"/>
            <a:ext cx="15286794" cy="3763801"/>
          </a:xfrm>
        </p:spPr>
        <p:txBody>
          <a:bodyPr/>
          <a:lstStyle/>
          <a:p>
            <a:r>
              <a:rPr lang="en-US" b="1" dirty="0"/>
              <a:t>Nicholas A. Ingarra, PhD, P.E.</a:t>
            </a:r>
            <a:r>
              <a:rPr lang="en-US" b="1" baseline="30000" dirty="0"/>
              <a:t> 1</a:t>
            </a:r>
            <a:r>
              <a:rPr lang="en-US" b="1" dirty="0"/>
              <a:t>, </a:t>
            </a:r>
          </a:p>
          <a:p>
            <a:r>
              <a:rPr lang="en-US" b="1" dirty="0"/>
              <a:t>Krzysztof (Chris) J. Kobus, PhD</a:t>
            </a:r>
            <a:r>
              <a:rPr lang="en-US" b="1" baseline="30000" dirty="0"/>
              <a:t>2</a:t>
            </a:r>
            <a:r>
              <a:rPr lang="en-US" b="1" dirty="0"/>
              <a:t>, Jadon G. Kobus</a:t>
            </a:r>
            <a:r>
              <a:rPr lang="en-US" b="1" baseline="30000" dirty="0"/>
              <a:t>2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196" y="1840219"/>
            <a:ext cx="23183539" cy="1857155"/>
          </a:xfrm>
        </p:spPr>
        <p:txBody>
          <a:bodyPr>
            <a:noAutofit/>
          </a:bodyPr>
          <a:lstStyle/>
          <a:p>
            <a:r>
              <a:rPr lang="en-US" sz="5600" dirty="0"/>
              <a:t>Deriving Instantaneous Electro-Thermal Parameters and Heat Generation from Constant-Current Discharge Data </a:t>
            </a:r>
          </a:p>
        </p:txBody>
      </p:sp>
    </p:spTree>
    <p:extLst>
      <p:ext uri="{BB962C8B-B14F-4D97-AF65-F5344CB8AC3E}">
        <p14:creationId xmlns:p14="http://schemas.microsoft.com/office/powerpoint/2010/main" val="366676672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10E3911-D370-4CA5-EFDB-A2D804ED71A8}"/>
              </a:ext>
            </a:extLst>
          </p:cNvPr>
          <p:cNvSpPr/>
          <p:nvPr/>
        </p:nvSpPr>
        <p:spPr>
          <a:xfrm>
            <a:off x="3814354" y="4062549"/>
            <a:ext cx="4036423" cy="1750422"/>
          </a:xfrm>
          <a:prstGeom prst="rect">
            <a:avLst/>
          </a:prstGeom>
          <a:solidFill>
            <a:srgbClr val="FFFF00"/>
          </a:solidFill>
          <a:ln w="12700" cap="flat">
            <a:noFill/>
            <a:miter lim="400000"/>
          </a:ln>
          <a:effectLst>
            <a:outerShdw blurRad="292100" dist="203200" dir="2700000" rotWithShape="0">
              <a:srgbClr val="000000">
                <a:alpha val="6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286C2-E9F9-B8F6-856C-65B22EC4D4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5571" y="212866"/>
            <a:ext cx="13127502" cy="1857155"/>
          </a:xfrm>
        </p:spPr>
        <p:txBody>
          <a:bodyPr/>
          <a:lstStyle/>
          <a:p>
            <a:r>
              <a:rPr lang="en-US" dirty="0"/>
              <a:t>| Redefined Efficiency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01D9D1-C232-7956-5212-2C54747A5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572" y="2703593"/>
            <a:ext cx="11961888" cy="8529996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998B8E-2A14-D2AB-DB8F-46DEECB37CF2}"/>
              </a:ext>
            </a:extLst>
          </p:cNvPr>
          <p:cNvSpPr txBox="1"/>
          <p:nvPr/>
        </p:nvSpPr>
        <p:spPr>
          <a:xfrm>
            <a:off x="12870214" y="1470641"/>
            <a:ext cx="9633098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i="1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Cell Efficiency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A16234-0423-ECCF-67CC-17BE2286FC0A}"/>
                  </a:ext>
                </a:extLst>
              </p:cNvPr>
              <p:cNvSpPr txBox="1"/>
              <p:nvPr/>
            </p:nvSpPr>
            <p:spPr>
              <a:xfrm>
                <a:off x="407148" y="1756512"/>
                <a:ext cx="10850833" cy="1167665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685800" marR="0" indent="-68580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The efficiency is defined as the ratio of the discharge voltage, to the OCV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𝑏𝑎𝑡𝑡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𝐷𝑖𝑠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𝑂𝐶𝑉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0" lang="en-US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Helvetica Light"/>
                </a:endParaRPr>
              </a:p>
              <a:p>
                <a:pPr algn="l"/>
                <a:endParaRPr kumimoji="0" lang="en-US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Helvetica Light"/>
                </a:endParaRPr>
              </a:p>
              <a:p>
                <a:pPr marL="685800" marR="0" indent="-68580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The battery efficiency is not constant; it is a variable, dependent on SOC &amp; C-rate</a:t>
                </a:r>
              </a:p>
              <a:p>
                <a:pPr marL="685800" marR="0" indent="-68580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en-US" sz="50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Helvetica Light"/>
                  </a:rPr>
                  <a:t>The battery efficiency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must be modeled as a function of time</a:t>
                </a:r>
              </a:p>
              <a:p>
                <a:pPr marL="685800" marR="0" indent="-685800" algn="l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Battery-efficiency being time-dependent impacts the modeling of the electrical power system</a:t>
                </a:r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Helvetica Light"/>
                </a:endParaRPr>
              </a:p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50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 panose="020B0604020202020204" pitchFamily="34" charset="0"/>
                  <a:cs typeface="Arial" panose="020B0604020202020204" pitchFamily="34" charset="0"/>
                  <a:sym typeface="Helvetica Light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A16234-0423-ECCF-67CC-17BE2286F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48" y="1756512"/>
                <a:ext cx="10850833" cy="11676658"/>
              </a:xfrm>
              <a:prstGeom prst="rect">
                <a:avLst/>
              </a:prstGeom>
              <a:blipFill>
                <a:blip r:embed="rId3"/>
                <a:stretch>
                  <a:fillRect l="-2809" t="-731" r="-3876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9F3102D-07CB-130F-E756-8EFBBB656031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93111620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3E3D8D-F259-2CF5-1566-A6AB278883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94743" y="2552118"/>
            <a:ext cx="19594513" cy="10004425"/>
          </a:xfrm>
        </p:spPr>
        <p:txBody>
          <a:bodyPr/>
          <a:lstStyle/>
          <a:p>
            <a:pPr lvl="3" indent="0"/>
            <a:endParaRPr lang="en-US" dirty="0"/>
          </a:p>
          <a:p>
            <a:pPr marL="914400" lvl="3" indent="-914400" algn="ctr">
              <a:buAutoNum type="arabicPeriod"/>
            </a:pPr>
            <a:r>
              <a:rPr lang="en-US" dirty="0"/>
              <a:t>Demonstrated an analytical method to extract time-dependent resistance, heat generation, and efficiency directly from C-rate &amp; OCV data, requiring no explicit priori Ohmic measurements or calorimetric testing.</a:t>
            </a:r>
          </a:p>
          <a:p>
            <a:pPr lvl="3" indent="0" algn="ctr"/>
            <a:endParaRPr lang="en-US" dirty="0"/>
          </a:p>
          <a:p>
            <a:pPr lvl="3" indent="0" algn="ctr"/>
            <a:r>
              <a:rPr lang="en-US" dirty="0"/>
              <a:t>2. These extracted parameters provide the quantitative inputs required to more accurate benchmark cell chemistries, optimize cold plates, and specify coolant flow rates.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29ED3-278A-DA0B-9985-8EE8DA95A0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4468" y="303077"/>
            <a:ext cx="13127502" cy="1857155"/>
          </a:xfrm>
        </p:spPr>
        <p:txBody>
          <a:bodyPr/>
          <a:lstStyle/>
          <a:p>
            <a:r>
              <a:rPr lang="en-US" dirty="0"/>
              <a:t>| Conclusion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0EE67-72A3-AC5B-DF1C-1680F98DFAD7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27460463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11EC63-E2FA-E858-D806-D7E63185DB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55900" y="2790135"/>
            <a:ext cx="19900900" cy="4875568"/>
          </a:xfrm>
        </p:spPr>
        <p:txBody>
          <a:bodyPr lIns="0" tIns="0" rIns="0" bIns="0" anchor="t"/>
          <a:lstStyle/>
          <a:p>
            <a:r>
              <a:rPr lang="en-US" sz="19600" b="1" i="1">
                <a:latin typeface="Arial"/>
                <a:ea typeface="Roboto Light"/>
                <a:cs typeface="Arial"/>
              </a:rPr>
              <a:t>Any Questions?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54606-ADAB-AACB-F28D-B6080E81EC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900" y="303077"/>
            <a:ext cx="13127502" cy="1857155"/>
          </a:xfrm>
        </p:spPr>
        <p:txBody>
          <a:bodyPr/>
          <a:lstStyle/>
          <a:p>
            <a:r>
              <a:rPr lang="en-US" dirty="0"/>
              <a:t>| Thank you!	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CDAE84-217C-9556-DBC5-58450789A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700" y="6361109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1232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4133A8-E21C-9132-BE09-79A84A1E5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3931" y="2114160"/>
            <a:ext cx="16878299" cy="10004425"/>
          </a:xfrm>
        </p:spPr>
        <p:txBody>
          <a:bodyPr/>
          <a:lstStyle/>
          <a:p>
            <a:r>
              <a:rPr lang="en-US" i="1" u="sng" dirty="0"/>
              <a:t>Problem: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Early-stage Battery Thermal Management System (BTMS) design relies on steady-state thermal assumptions due to limited manufacturer data.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If heat generation is inaccurately modeled, an AC compressor may lack capacity or the cold plate will be improperly sized, risking thermal runaway or excess weight.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i="1" u="sng" dirty="0"/>
              <a:t>Solution: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Derive real-time cell resistance, instantaneous efficiency, and time-dependent directly from the standard issued discharge curves &amp; Open Circuit Voltage (OCV) profiles.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5B83-2DFE-1393-C97C-1F72E1FD78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2420" y="136061"/>
            <a:ext cx="13127502" cy="1857155"/>
          </a:xfrm>
        </p:spPr>
        <p:txBody>
          <a:bodyPr/>
          <a:lstStyle/>
          <a:p>
            <a:r>
              <a:rPr lang="en-US" dirty="0"/>
              <a:t>| Executive Summary</a:t>
            </a:r>
          </a:p>
          <a:p>
            <a:endParaRPr lang="en-US" dirty="0"/>
          </a:p>
        </p:txBody>
      </p:sp>
      <p:pic>
        <p:nvPicPr>
          <p:cNvPr id="4" name="Picture 3" descr="PDF] Three Dimensional Thermal Modeling of Li-Ion Battery Pack Based on  Multiphysics and Calorimetric Measurement | Semantic Scholar">
            <a:extLst>
              <a:ext uri="{FF2B5EF4-FFF2-40B4-BE49-F238E27FC236}">
                <a16:creationId xmlns:a16="http://schemas.microsoft.com/office/drawing/2014/main" id="{A97B91FF-6819-4984-F358-7C71A7EE62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88"/>
          <a:stretch>
            <a:fillRect/>
          </a:stretch>
        </p:blipFill>
        <p:spPr>
          <a:xfrm>
            <a:off x="18402300" y="4071394"/>
            <a:ext cx="5303520" cy="5342288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A9B360-1D4E-AD15-ADD6-1D7C706A5202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4683334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2D7604-8EBF-EDF4-62D8-AE1CD3AB36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7645" y="1620655"/>
            <a:ext cx="14151429" cy="10004425"/>
          </a:xfrm>
        </p:spPr>
        <p:txBody>
          <a:bodyPr/>
          <a:lstStyle/>
          <a:p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Time-dependent, instantaneous cell efficiency is introduced to replace static Coulombic &amp; Voltaic averages.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Equivalent resistance inherently contains all transient losses: activation, Ohmic, and concentration.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By bypassing steady-state Joule heating, this approach is direct, real time coupling of electrical &amp; thermal system models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D2F01-0C8E-3DDF-19AD-2507F933BF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8343" y="160554"/>
            <a:ext cx="13127502" cy="1857155"/>
          </a:xfrm>
        </p:spPr>
        <p:txBody>
          <a:bodyPr/>
          <a:lstStyle/>
          <a:p>
            <a:r>
              <a:rPr lang="en-US" dirty="0"/>
              <a:t>| Technical Summary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A1387B-9193-6C91-948A-4DA3A0EA68DF}"/>
              </a:ext>
            </a:extLst>
          </p:cNvPr>
          <p:cNvSpPr txBox="1"/>
          <p:nvPr/>
        </p:nvSpPr>
        <p:spPr>
          <a:xfrm>
            <a:off x="5950131" y="6387924"/>
            <a:ext cx="12318274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D652E5-42A6-86DF-63AC-2E91B3F56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9" y="3715268"/>
            <a:ext cx="7495902" cy="5345311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4A7BDD-811F-003B-23C5-982057F830F9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6689880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83B66-BCB2-024C-A12E-879B0E72A9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6700" y="226231"/>
            <a:ext cx="13127502" cy="1857155"/>
          </a:xfrm>
        </p:spPr>
        <p:txBody>
          <a:bodyPr/>
          <a:lstStyle/>
          <a:p>
            <a:r>
              <a:rPr lang="en-US" dirty="0"/>
              <a:t>| Types of Battery Models </a:t>
            </a:r>
          </a:p>
        </p:txBody>
      </p:sp>
      <p:pic>
        <p:nvPicPr>
          <p:cNvPr id="4" name="Picture 3" descr="A table with text on it&#10;&#10;AI-generated content may be incorrect.">
            <a:extLst>
              <a:ext uri="{FF2B5EF4-FFF2-40B4-BE49-F238E27FC236}">
                <a16:creationId xmlns:a16="http://schemas.microsoft.com/office/drawing/2014/main" id="{9E98E6E0-3D25-3864-DC2A-B2747F2EA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700" y="1794332"/>
            <a:ext cx="19113500" cy="10458401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A90F30-2A98-42E5-FEC4-2A3E62C33D06}"/>
              </a:ext>
            </a:extLst>
          </p:cNvPr>
          <p:cNvSpPr/>
          <p:nvPr/>
        </p:nvSpPr>
        <p:spPr>
          <a:xfrm>
            <a:off x="2806700" y="10668000"/>
            <a:ext cx="19011900" cy="1584733"/>
          </a:xfrm>
          <a:prstGeom prst="rect">
            <a:avLst/>
          </a:prstGeom>
          <a:noFill/>
          <a:ln w="76200" cap="flat">
            <a:solidFill>
              <a:schemeClr val="accent5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BCFB99-2FB6-2279-87D6-239932A315CC}"/>
              </a:ext>
            </a:extLst>
          </p:cNvPr>
          <p:cNvSpPr/>
          <p:nvPr/>
        </p:nvSpPr>
        <p:spPr>
          <a:xfrm>
            <a:off x="2806700" y="2336800"/>
            <a:ext cx="19113500" cy="72771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2AC92C-D65C-2E25-19CD-8C44E4955AB9}"/>
              </a:ext>
            </a:extLst>
          </p:cNvPr>
          <p:cNvSpPr/>
          <p:nvPr/>
        </p:nvSpPr>
        <p:spPr>
          <a:xfrm>
            <a:off x="8321040" y="10668000"/>
            <a:ext cx="4454434" cy="1584733"/>
          </a:xfrm>
          <a:prstGeom prst="rect">
            <a:avLst/>
          </a:prstGeom>
          <a:noFill/>
          <a:ln w="76200" cap="flat">
            <a:solidFill>
              <a:srgbClr val="FFFF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ACCA9D-9E87-A30C-AB8C-1E9599786DA8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16092247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1873551E-BFFA-4676-F360-200EE694AACB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857795" y="2192537"/>
                <a:ext cx="10862930" cy="10004425"/>
              </a:xfrm>
            </p:spPr>
            <p:txBody>
              <a:bodyPr/>
              <a:lstStyle/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i="1" dirty="0"/>
                  <a:t>Gibbs Free Energy relates to the Open Circuit Voltage. 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When a load is applied to the cell, the discharge voltage is obtained.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The difference between OCV and discharge voltage contains all losses </a:t>
                </a:r>
              </a:p>
              <a:p>
                <a:pPr lvl="1" indent="0">
                  <a:lnSpc>
                    <a:spcPct val="200000"/>
                  </a:lnSpc>
                </a:pPr>
                <a:r>
                  <a:rPr lang="en-US" dirty="0"/>
                  <a:t>		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𝐷𝑖𝑠</m:t>
                        </m:r>
                      </m:sub>
                    </m:sSub>
                  </m:oMath>
                </a14:m>
                <a:r>
                  <a:rPr lang="en-US" dirty="0"/>
                  <a:t>)=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endParaRPr lang="en-US" dirty="0"/>
              </a:p>
              <a:p>
                <a:pPr marL="685800" lvl="1" indent="-685800">
                  <a:buFont typeface="Arial" panose="020B0604020202020204" pitchFamily="34" charset="0"/>
                  <a:buChar char="•"/>
                </a:pPr>
                <a:r>
                  <a:rPr lang="en-US" dirty="0">
                    <a:ea typeface="Cambria Math" panose="02040503050406030204" pitchFamily="18" charset="0"/>
                  </a:rPr>
                  <a:t>The difference captures all losses: Activation, Ohmic, and Concentration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Apply Ohm’s Law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1873551E-BFFA-4676-F360-200EE694AA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857795" y="2192537"/>
                <a:ext cx="10862930" cy="10004425"/>
              </a:xfrm>
              <a:blipFill>
                <a:blip r:embed="rId2"/>
                <a:stretch>
                  <a:fillRect l="-3199" t="-1950" r="-4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7845E3-ED3E-6C80-2D6C-6C4406F8C0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9966" y="134428"/>
            <a:ext cx="17991908" cy="1857155"/>
          </a:xfrm>
        </p:spPr>
        <p:txBody>
          <a:bodyPr/>
          <a:lstStyle/>
          <a:p>
            <a:r>
              <a:rPr lang="en-US" dirty="0"/>
              <a:t>| Procedure: OCV vs. Discharge Voltage</a:t>
            </a:r>
          </a:p>
        </p:txBody>
      </p:sp>
      <p:pic>
        <p:nvPicPr>
          <p:cNvPr id="4" name="Picture 2" descr="Open Circuit Voltage - an overview | ScienceDirect Topics">
            <a:extLst>
              <a:ext uri="{FF2B5EF4-FFF2-40B4-BE49-F238E27FC236}">
                <a16:creationId xmlns:a16="http://schemas.microsoft.com/office/drawing/2014/main" id="{2FEFECE7-6235-9A1F-27BF-F8C6B32C4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67" b="336"/>
          <a:stretch>
            <a:fillRect/>
          </a:stretch>
        </p:blipFill>
        <p:spPr bwMode="auto">
          <a:xfrm>
            <a:off x="13260471" y="3542931"/>
            <a:ext cx="10002806" cy="7688016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AC8B09-6958-676C-B225-AF18DD6F3EA3}"/>
              </a:ext>
            </a:extLst>
          </p:cNvPr>
          <p:cNvSpPr txBox="1"/>
          <p:nvPr/>
        </p:nvSpPr>
        <p:spPr>
          <a:xfrm>
            <a:off x="10870762" y="2457507"/>
            <a:ext cx="14782224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i="1" u="sng" dirty="0">
                <a:latin typeface="Arial" panose="020B0604020202020204" pitchFamily="34" charset="0"/>
                <a:cs typeface="Arial" panose="020B0604020202020204" pitchFamily="34" charset="0"/>
              </a:rPr>
              <a:t>Theoretical Voltage vs. Discharge Voltage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4534F1-6C1C-3FD2-6DB4-ED9F31DEA00C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5706607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147AE-4B7C-CB35-7712-D020D6C21F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7627" y="91086"/>
            <a:ext cx="15945293" cy="1857155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| Sample Resistance Obtained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382BB9C-885C-DF90-3DE5-9C66E5093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22" y="2390503"/>
            <a:ext cx="10743784" cy="7236822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graph of a number of charge&#10;&#10;AI-generated content may be incorrect.">
            <a:extLst>
              <a:ext uri="{FF2B5EF4-FFF2-40B4-BE49-F238E27FC236}">
                <a16:creationId xmlns:a16="http://schemas.microsoft.com/office/drawing/2014/main" id="{BB00F77A-A532-C94A-199B-298B09BE2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1736" y="2390502"/>
            <a:ext cx="10882208" cy="7261552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06FEB0-9C08-19AA-C9C4-BB2D090F58A3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2439214" y="10306140"/>
            <a:ext cx="200025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62010" indent="-762010">
              <a:buFont typeface="Arial" panose="020B0604020202020204" pitchFamily="34" charset="0"/>
              <a:buChar char="•"/>
            </a:pPr>
            <a:r>
              <a:rPr lang="en-US" dirty="0"/>
              <a:t>The overall cell resistance is changing with state of charge and C-rate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r>
              <a:rPr lang="en-US" dirty="0"/>
              <a:t>Overall Resistance contains all losses (losses can be broken down)</a:t>
            </a:r>
          </a:p>
          <a:p>
            <a:pPr marL="762010" indent="-762010">
              <a:buFont typeface="Arial" panose="020B0604020202020204" pitchFamily="34" charset="0"/>
              <a:buChar char="•"/>
            </a:pPr>
            <a:r>
              <a:rPr lang="en-US" dirty="0"/>
              <a:t>Below 20% SOC, concentration losses dominate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213DB6-79F6-B2FA-A127-6CDC2457A79D}"/>
              </a:ext>
            </a:extLst>
          </p:cNvPr>
          <p:cNvSpPr txBox="1"/>
          <p:nvPr/>
        </p:nvSpPr>
        <p:spPr>
          <a:xfrm>
            <a:off x="1084521" y="1313775"/>
            <a:ext cx="9633098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1" i="1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Sample Discharge Curve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0565FF-AA56-657D-D104-7F11A51F0B00}"/>
              </a:ext>
            </a:extLst>
          </p:cNvPr>
          <p:cNvSpPr txBox="1"/>
          <p:nvPr/>
        </p:nvSpPr>
        <p:spPr>
          <a:xfrm>
            <a:off x="13196291" y="1313775"/>
            <a:ext cx="9633098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i="1" u="sng" dirty="0"/>
              <a:t>General</a:t>
            </a:r>
            <a:r>
              <a:rPr kumimoji="0" lang="en-US" sz="5000" b="1" i="1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Cell Resistance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2A1F16-046F-6770-DB60-470A55F6A4EC}"/>
              </a:ext>
            </a:extLst>
          </p:cNvPr>
          <p:cNvSpPr/>
          <p:nvPr/>
        </p:nvSpPr>
        <p:spPr>
          <a:xfrm>
            <a:off x="14839406" y="2390502"/>
            <a:ext cx="5368834" cy="5564778"/>
          </a:xfrm>
          <a:prstGeom prst="rect">
            <a:avLst/>
          </a:prstGeom>
          <a:solidFill>
            <a:srgbClr val="92D050">
              <a:alpha val="30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661AB04-8CDE-AA95-84C1-41B847653DCC}"/>
              </a:ext>
            </a:extLst>
          </p:cNvPr>
          <p:cNvSpPr txBox="1">
            <a:spLocks/>
          </p:cNvSpPr>
          <p:nvPr/>
        </p:nvSpPr>
        <p:spPr>
          <a:xfrm>
            <a:off x="16284148" y="3290933"/>
            <a:ext cx="3924092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Stable Operating Window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2CD540-7C76-32BD-3FBA-E98F21081CAC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6155153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BD9DD1-DAFB-DD28-5DF9-5D4F0F9F56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5031" y="2356089"/>
            <a:ext cx="9112666" cy="10004425"/>
          </a:xfrm>
        </p:spPr>
        <p:txBody>
          <a:bodyPr/>
          <a:lstStyle/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en-US" dirty="0"/>
              <a:t>The discharge power is decreasing due to resistance increasing.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en-US" dirty="0"/>
              <a:t>E.g., resistance, the power drops off when the SOC is less than 20%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en-US" dirty="0"/>
              <a:t>There is “stable” power region between 80% to 20% SOC (represented in green) 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en-US" dirty="0"/>
              <a:t>The lost power is the form of heat generation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E3F30-A57E-9626-B6EE-11BF3C14A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1588" y="238931"/>
            <a:ext cx="13127502" cy="1857155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| Cell Power Delivery 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9D291B5-67B2-D251-79D4-E92F6BF528E0}"/>
              </a:ext>
            </a:extLst>
          </p:cNvPr>
          <p:cNvSpPr txBox="1">
            <a:spLocks/>
          </p:cNvSpPr>
          <p:nvPr/>
        </p:nvSpPr>
        <p:spPr>
          <a:xfrm>
            <a:off x="-1205021" y="4365057"/>
            <a:ext cx="9594573" cy="9753600"/>
          </a:xfrm>
        </p:spPr>
        <p:txBody>
          <a:bodyPr/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endParaRPr lang="en-US" dirty="0"/>
          </a:p>
        </p:txBody>
      </p:sp>
      <p:pic>
        <p:nvPicPr>
          <p:cNvPr id="5" name="Picture 4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918CA199-3D10-EBF0-F04C-4BC36ED7C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806" y="2432079"/>
            <a:ext cx="12300856" cy="9098163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22ABDD-6655-EEFE-0D96-2FCD6183FCE6}"/>
              </a:ext>
            </a:extLst>
          </p:cNvPr>
          <p:cNvSpPr txBox="1"/>
          <p:nvPr/>
        </p:nvSpPr>
        <p:spPr>
          <a:xfrm>
            <a:off x="12344400" y="1313724"/>
            <a:ext cx="9633098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1" i="1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Cell Power Delivery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312F02-AC07-9660-CB66-BC5590FB7DB6}"/>
              </a:ext>
            </a:extLst>
          </p:cNvPr>
          <p:cNvSpPr/>
          <p:nvPr/>
        </p:nvSpPr>
        <p:spPr>
          <a:xfrm>
            <a:off x="13706438" y="2432079"/>
            <a:ext cx="5835596" cy="6987435"/>
          </a:xfrm>
          <a:prstGeom prst="rect">
            <a:avLst/>
          </a:prstGeom>
          <a:solidFill>
            <a:srgbClr val="92D050">
              <a:alpha val="30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DE3B0F-711E-EEB8-41C6-F31086D4E93A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80436122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BA00D274-4AE2-6B08-871C-EA4B43568ABE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981201" y="2479920"/>
                <a:ext cx="7843284" cy="10004425"/>
              </a:xfrm>
            </p:spPr>
            <p:txBody>
              <a:bodyPr/>
              <a:lstStyle/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The dynamic resistance can be used for electrical modeling &amp; thermal modeling 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The dynamic resistance can be used to compute the cell heat generation with: </a:t>
                </a:r>
              </a:p>
              <a:p>
                <a:pPr lvl="2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The cell resistance is a function of the state of charge and current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BA00D274-4AE2-6B08-871C-EA4B43568A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981201" y="2479920"/>
                <a:ext cx="7843284" cy="10004425"/>
              </a:xfrm>
              <a:blipFill>
                <a:blip r:embed="rId2"/>
                <a:stretch>
                  <a:fillRect l="-4351" t="-1950" r="-2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C3262B-07D3-3DD8-9B81-EABAA1CA30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8973" y="303077"/>
            <a:ext cx="13127502" cy="1857155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| Heat Generation of the Cell </a:t>
            </a:r>
            <a:endParaRPr lang="en-US" dirty="0"/>
          </a:p>
        </p:txBody>
      </p:sp>
      <p:pic>
        <p:nvPicPr>
          <p:cNvPr id="4" name="Content Placeholder 3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4B565E03-D6D4-A8A9-855E-2DEE307AF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3256" y="2573683"/>
            <a:ext cx="12602369" cy="9320503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92E57E-CE51-4C6F-7445-1766B10DF42A}"/>
              </a:ext>
            </a:extLst>
          </p:cNvPr>
          <p:cNvSpPr txBox="1"/>
          <p:nvPr/>
        </p:nvSpPr>
        <p:spPr>
          <a:xfrm>
            <a:off x="11670525" y="1494924"/>
            <a:ext cx="9633098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1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Cell Heat Generation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8A0D02-A7AE-B4FA-0993-1B212DA0FE02}"/>
              </a:ext>
            </a:extLst>
          </p:cNvPr>
          <p:cNvSpPr/>
          <p:nvPr/>
        </p:nvSpPr>
        <p:spPr>
          <a:xfrm>
            <a:off x="13379864" y="2595960"/>
            <a:ext cx="6214420" cy="7097872"/>
          </a:xfrm>
          <a:prstGeom prst="rect">
            <a:avLst/>
          </a:prstGeom>
          <a:solidFill>
            <a:srgbClr val="92D050">
              <a:alpha val="30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EA1CA71-F190-9C8E-2ACB-A9F220FC2EA5}"/>
              </a:ext>
            </a:extLst>
          </p:cNvPr>
          <p:cNvSpPr txBox="1">
            <a:spLocks/>
          </p:cNvSpPr>
          <p:nvPr/>
        </p:nvSpPr>
        <p:spPr>
          <a:xfrm>
            <a:off x="15356686" y="3081927"/>
            <a:ext cx="3924092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Stable Operating Window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F17650-F839-6F0B-7D43-903EFC5B0F15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2392095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AB0CB055-5F68-37FC-0005-8CE306EE428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066801" y="1629315"/>
                <a:ext cx="12322628" cy="11146159"/>
              </a:xfrm>
            </p:spPr>
            <p:txBody>
              <a:bodyPr/>
              <a:lstStyle/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Coulombic (Faradaic); Defined as the ratio of discharge to charge capacity</a:t>
                </a:r>
              </a:p>
              <a:p>
                <a:pPr lvl="2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𝑑𝑖𝑠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𝑐h𝑎𝑟𝑔𝑒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Voltaic Efficiency; Defined as the ratio of average </a:t>
                </a:r>
                <a:r>
                  <a:rPr lang="en-US" u="sng" dirty="0"/>
                  <a:t>dis</a:t>
                </a:r>
                <a:r>
                  <a:rPr lang="en-US" dirty="0"/>
                  <a:t>charge voltage to average charg</a:t>
                </a:r>
                <a:r>
                  <a:rPr lang="en-US" u="sng" dirty="0"/>
                  <a:t>ing</a:t>
                </a:r>
                <a:r>
                  <a:rPr lang="en-US" dirty="0"/>
                  <a:t> voltage</a:t>
                </a:r>
              </a:p>
              <a:p>
                <a:pPr lvl="2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𝑑𝑖𝑠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𝐶h𝑎𝑟𝑔𝑒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If combined, the battery efficiency is energy-out/energy-in</a:t>
                </a:r>
              </a:p>
              <a:p>
                <a:pPr lvl="1" indent="0"/>
                <a:r>
                  <a:rPr lang="en-US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𝑜𝑣𝑒𝑟𝑎𝑙𝑙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𝑑𝑖𝑠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𝐶h𝑎𝑟𝑔𝑒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𝑑𝑖𝑠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𝑐h𝑎𝑟𝑔𝑒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𝑂𝑢𝑡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𝐼𝑛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:pPr lvl="1" indent="0"/>
                <a:r>
                  <a:rPr lang="en-US" i="1" dirty="0"/>
                  <a:t>Note: This efficiency does not say what the battery is doing instantaneously 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AB0CB055-5F68-37FC-0005-8CE306EE42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066801" y="1629315"/>
                <a:ext cx="12322628" cy="11146159"/>
              </a:xfrm>
              <a:blipFill>
                <a:blip r:embed="rId2"/>
                <a:stretch>
                  <a:fillRect l="-2969" t="-1695" r="-3018" b="-2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83A7D-0FC0-59F9-6C3D-B93515A981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3657" y="186680"/>
            <a:ext cx="13127502" cy="1857155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| Current Cell Efficiency </a:t>
            </a:r>
            <a:endParaRPr lang="en-US" dirty="0"/>
          </a:p>
        </p:txBody>
      </p:sp>
      <p:pic>
        <p:nvPicPr>
          <p:cNvPr id="5" name="Picture 4" descr="Sulfonated tryptanthrin anolyte increases performance in pH neutral aqueous  redox flow batteries | Communications Chemistry">
            <a:extLst>
              <a:ext uri="{FF2B5EF4-FFF2-40B4-BE49-F238E27FC236}">
                <a16:creationId xmlns:a16="http://schemas.microsoft.com/office/drawing/2014/main" id="{CF56D4C7-EC5D-28BE-D47A-FF6856B49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3000" y="2998070"/>
            <a:ext cx="9978852" cy="7719860"/>
          </a:xfrm>
          <a:prstGeom prst="rect">
            <a:avLst/>
          </a:prstGeom>
          <a:ln>
            <a:noFill/>
          </a:ln>
          <a:effectLst>
            <a:outerShdw blurRad="292100" dist="2794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57880E-309D-1A3E-D940-A6795CFEDDA6}"/>
              </a:ext>
            </a:extLst>
          </p:cNvPr>
          <p:cNvSpPr txBox="1"/>
          <p:nvPr/>
        </p:nvSpPr>
        <p:spPr>
          <a:xfrm>
            <a:off x="23209431" y="12270831"/>
            <a:ext cx="99277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28966010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6A6C01-02DA-4376-AA8C-35BBA16E64D1}"/>
</file>

<file path=customXml/itemProps2.xml><?xml version="1.0" encoding="utf-8"?>
<ds:datastoreItem xmlns:ds="http://schemas.openxmlformats.org/officeDocument/2006/customXml" ds:itemID="{D03D4AE3-ACE1-4CA7-88B6-760A0ACC4312}">
  <ds:schemaRefs>
    <ds:schemaRef ds:uri="8cc11930-291c-4b0b-97c3-1f5be73ea81c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EB7467F-2D50-4F12-92CC-1A7954119ED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1856</TotalTime>
  <Words>641</Words>
  <Application>Microsoft Office PowerPoint</Application>
  <PresentationFormat>Custom</PresentationFormat>
  <Paragraphs>81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Cambria Math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335</cp:revision>
  <cp:lastPrinted>2026-07-22T05:07:33Z</cp:lastPrinted>
  <dcterms:modified xsi:type="dcterms:W3CDTF">2026-08-08T21:50:42Z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